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29"/>
  </p:notesMasterIdLst>
  <p:handoutMasterIdLst>
    <p:handoutMasterId r:id="rId30"/>
  </p:handoutMasterIdLst>
  <p:sldIdLst>
    <p:sldId id="264" r:id="rId2"/>
    <p:sldId id="279" r:id="rId3"/>
    <p:sldId id="297" r:id="rId4"/>
    <p:sldId id="289" r:id="rId5"/>
    <p:sldId id="285" r:id="rId6"/>
    <p:sldId id="303" r:id="rId7"/>
    <p:sldId id="304" r:id="rId8"/>
    <p:sldId id="292" r:id="rId9"/>
    <p:sldId id="315" r:id="rId10"/>
    <p:sldId id="270" r:id="rId11"/>
    <p:sldId id="290" r:id="rId12"/>
    <p:sldId id="291" r:id="rId13"/>
    <p:sldId id="307" r:id="rId14"/>
    <p:sldId id="308" r:id="rId15"/>
    <p:sldId id="295" r:id="rId16"/>
    <p:sldId id="299" r:id="rId17"/>
    <p:sldId id="316" r:id="rId18"/>
    <p:sldId id="298" r:id="rId19"/>
    <p:sldId id="301" r:id="rId20"/>
    <p:sldId id="300" r:id="rId21"/>
    <p:sldId id="309" r:id="rId22"/>
    <p:sldId id="310" r:id="rId23"/>
    <p:sldId id="311" r:id="rId24"/>
    <p:sldId id="312" r:id="rId25"/>
    <p:sldId id="313" r:id="rId26"/>
    <p:sldId id="273" r:id="rId27"/>
    <p:sldId id="302" r:id="rId2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D75075-1CDD-45CF-A45C-2B495FB9CCE6}">
          <p14:sldIdLst>
            <p14:sldId id="264"/>
            <p14:sldId id="279"/>
            <p14:sldId id="297"/>
            <p14:sldId id="289"/>
            <p14:sldId id="285"/>
            <p14:sldId id="303"/>
            <p14:sldId id="304"/>
            <p14:sldId id="292"/>
            <p14:sldId id="315"/>
            <p14:sldId id="270"/>
            <p14:sldId id="290"/>
            <p14:sldId id="291"/>
            <p14:sldId id="307"/>
            <p14:sldId id="308"/>
            <p14:sldId id="295"/>
            <p14:sldId id="299"/>
            <p14:sldId id="316"/>
            <p14:sldId id="298"/>
            <p14:sldId id="301"/>
            <p14:sldId id="300"/>
            <p14:sldId id="309"/>
            <p14:sldId id="310"/>
            <p14:sldId id="311"/>
            <p14:sldId id="312"/>
            <p14:sldId id="313"/>
          </p14:sldIdLst>
        </p14:section>
        <p14:section name="Untitled Section" id="{AF61E0CF-2786-47C7-BDC2-27DA7ACFBFC1}">
          <p14:sldIdLst>
            <p14:sldId id="273"/>
            <p14:sldId id="30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n Amos" initials="RA" lastIdx="2" clrIdx="0">
    <p:extLst>
      <p:ext uri="{19B8F6BF-5375-455C-9EA6-DF929625EA0E}">
        <p15:presenceInfo xmlns:p15="http://schemas.microsoft.com/office/powerpoint/2012/main" userId="S-1-5-21-3935579742-1351016132-3113323932-837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F53D"/>
    <a:srgbClr val="D2D55D"/>
    <a:srgbClr val="CCFF33"/>
    <a:srgbClr val="FFFF99"/>
    <a:srgbClr val="CCFF66"/>
    <a:srgbClr val="CCCC00"/>
    <a:srgbClr val="B3B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54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1AE2F-ED59-41DA-9275-27DB1E9DB59B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4B452-3EAC-480A-B3F2-712F168852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3041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465C9-98C3-4106-85D4-53ADF394A0EF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F3FF1-07E9-4E97-A807-5ADC59A08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38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9B7B8-A6EC-4E38-9344-DC58095233F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32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9B7B8-A6EC-4E38-9344-DC58095233F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02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9B7B8-A6EC-4E38-9344-DC58095233F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32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9B7B8-A6EC-4E38-9344-DC58095233F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38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43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411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728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113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676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47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878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143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34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10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617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0979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0B16188-B88E-489F-8FF7-4B6630C1F4FD}" type="datetimeFigureOut">
              <a:rPr lang="en-CA" smtClean="0"/>
              <a:t>2025-02-13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35486D8-D820-4E4E-ABB9-78D85F42C92C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9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9789" y="626829"/>
            <a:ext cx="59182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dirty="0">
                <a:solidFill>
                  <a:schemeClr val="accent2"/>
                </a:solidFill>
              </a:rPr>
              <a:t>Qualicum School District</a:t>
            </a:r>
          </a:p>
          <a:p>
            <a:pPr algn="ctr"/>
            <a:r>
              <a:rPr lang="en-CA" sz="2400" dirty="0">
                <a:solidFill>
                  <a:schemeClr val="accent2"/>
                </a:solidFill>
              </a:rPr>
              <a:t>2025-26 Budget Information</a:t>
            </a:r>
          </a:p>
          <a:p>
            <a:pPr algn="ctr"/>
            <a:r>
              <a:rPr lang="en-CA" sz="2400" dirty="0">
                <a:solidFill>
                  <a:schemeClr val="accent2"/>
                </a:solidFill>
              </a:rPr>
              <a:t>Public Budget Session</a:t>
            </a:r>
          </a:p>
          <a:p>
            <a:pPr algn="ctr"/>
            <a:r>
              <a:rPr lang="en-CA" sz="2000" dirty="0">
                <a:solidFill>
                  <a:schemeClr val="accent2"/>
                </a:solidFill>
              </a:rPr>
              <a:t>February 12,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42411" y="2800302"/>
            <a:ext cx="83142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CA" sz="2400" dirty="0"/>
              <a:t>2024-25 Amended Budget and September revisions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CA" sz="2400" dirty="0"/>
              <a:t>Background information: Financial/Enrolment/Staffing data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CA" sz="2400" dirty="0"/>
              <a:t>2025-26 Budget Planning Considerations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CA" sz="2400" dirty="0"/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CA" sz="2400" dirty="0"/>
              <a:t>Next Steps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A2EE87-DEA9-4341-8865-59448AF3F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103" y="588223"/>
            <a:ext cx="1384995" cy="138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928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2900" y="977900"/>
            <a:ext cx="69675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25/26 Budget Planning – Ministry Themes</a:t>
            </a:r>
            <a:r>
              <a:rPr lang="en-US" sz="2400" dirty="0"/>
              <a:t>	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6645" y="1605819"/>
            <a:ext cx="96846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2">
                  <a:lumMod val="60000"/>
                  <a:lumOff val="40000"/>
                </a:schemeClr>
              </a:buClr>
            </a:pPr>
            <a:r>
              <a:rPr lang="en-CA" dirty="0"/>
              <a:t>Childcare Programs</a:t>
            </a:r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Currently 21 spaces operating in our Schools, including</a:t>
            </a:r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CA" dirty="0"/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5 Programs being run or supported by the School District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Errington – Seamless Day Childcare and After School Program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Oceanside – After School Program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Bowser – After School Program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 err="1"/>
              <a:t>Arrowview</a:t>
            </a:r>
            <a:r>
              <a:rPr lang="en-CA" dirty="0"/>
              <a:t> (run by OBLT) -  Pre School and After School</a:t>
            </a:r>
          </a:p>
          <a:p>
            <a:pPr lvl="1">
              <a:buClr>
                <a:schemeClr val="accent2">
                  <a:lumMod val="60000"/>
                  <a:lumOff val="40000"/>
                </a:schemeClr>
              </a:buClr>
            </a:pPr>
            <a:endParaRPr lang="en-CA" dirty="0"/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Revenues generated from Parent fees, MECC grants and Sources funds</a:t>
            </a:r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CA" dirty="0"/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Seamless Daycare grant supported in past</a:t>
            </a:r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CA" dirty="0"/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dirty="0"/>
              <a:t>New Spaces Funding – 2 Projects supported by not yet approve</a:t>
            </a:r>
          </a:p>
        </p:txBody>
      </p:sp>
    </p:spTree>
    <p:extLst>
      <p:ext uri="{BB962C8B-B14F-4D97-AF65-F5344CB8AC3E}">
        <p14:creationId xmlns:p14="http://schemas.microsoft.com/office/powerpoint/2010/main" val="151414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4000" dirty="0">
                <a:solidFill>
                  <a:schemeClr val="accent2"/>
                </a:solidFill>
                <a:latin typeface="+mn-lt"/>
              </a:rPr>
              <a:t>Financial, Enrolment and Staffing data:</a:t>
            </a:r>
          </a:p>
        </p:txBody>
      </p:sp>
    </p:spTree>
    <p:extLst>
      <p:ext uri="{BB962C8B-B14F-4D97-AF65-F5344CB8AC3E}">
        <p14:creationId xmlns:p14="http://schemas.microsoft.com/office/powerpoint/2010/main" val="3803032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6657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Grants and Enrolment:</a:t>
            </a:r>
            <a:r>
              <a:rPr lang="en-US" sz="2400" dirty="0"/>
              <a:t>	</a:t>
            </a:r>
            <a:endParaRPr lang="en-CA" sz="2400" dirty="0"/>
          </a:p>
        </p:txBody>
      </p:sp>
      <p:sp>
        <p:nvSpPr>
          <p:cNvPr id="5" name="Rectangle 4"/>
          <p:cNvSpPr/>
          <p:nvPr/>
        </p:nvSpPr>
        <p:spPr>
          <a:xfrm>
            <a:off x="8067676" y="2364933"/>
            <a:ext cx="3943350" cy="2286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84505">
              <a:lnSpc>
                <a:spcPct val="107000"/>
              </a:lnSpc>
              <a:spcAft>
                <a:spcPts val="0"/>
              </a:spcAft>
            </a:pPr>
            <a:r>
              <a:rPr lang="en-CA" sz="1700" dirty="0">
                <a:solidFill>
                  <a:srgbClr val="212121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Modest growth since 2014 with first downturn in 24/25</a:t>
            </a:r>
            <a:r>
              <a:rPr lang="en-CA" sz="1600" dirty="0">
                <a:solidFill>
                  <a:srgbClr val="212121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484505">
              <a:lnSpc>
                <a:spcPct val="107000"/>
              </a:lnSpc>
              <a:spcAft>
                <a:spcPts val="0"/>
              </a:spcAft>
            </a:pPr>
            <a:endParaRPr lang="en-CA" sz="1600" dirty="0">
              <a:solidFill>
                <a:srgbClr val="212121"/>
              </a:solidFill>
              <a:latin typeface="Open Sans" panose="020B0606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84505">
              <a:lnSpc>
                <a:spcPct val="107000"/>
              </a:lnSpc>
              <a:spcAft>
                <a:spcPts val="0"/>
              </a:spcAft>
            </a:pPr>
            <a:endParaRPr lang="en-CA" sz="1600" dirty="0">
              <a:solidFill>
                <a:srgbClr val="212121"/>
              </a:solidFill>
              <a:latin typeface="Open Sans" panose="020B0606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84505">
              <a:lnSpc>
                <a:spcPct val="107000"/>
              </a:lnSpc>
              <a:spcAft>
                <a:spcPts val="0"/>
              </a:spcAft>
            </a:pPr>
            <a:r>
              <a:rPr lang="en-CA" sz="1700" dirty="0">
                <a:solidFill>
                  <a:srgbClr val="212121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Ministry Grants have reflected this growth plus any bargained increases</a:t>
            </a:r>
          </a:p>
          <a:p>
            <a:pPr marR="484505">
              <a:lnSpc>
                <a:spcPct val="107000"/>
              </a:lnSpc>
              <a:spcAft>
                <a:spcPts val="0"/>
              </a:spcAft>
            </a:pPr>
            <a:endParaRPr lang="en-CA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9DCE46-B0A2-4D65-A18B-6E7482EE7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" y="1971524"/>
            <a:ext cx="6980525" cy="401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469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6657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Where the revenues come from:</a:t>
            </a:r>
            <a:r>
              <a:rPr lang="en-US" sz="2400" dirty="0"/>
              <a:t>	</a:t>
            </a:r>
            <a:endParaRPr lang="en-CA" sz="2400" dirty="0"/>
          </a:p>
        </p:txBody>
      </p:sp>
      <p:sp>
        <p:nvSpPr>
          <p:cNvPr id="5" name="Rectangle 4"/>
          <p:cNvSpPr/>
          <p:nvPr/>
        </p:nvSpPr>
        <p:spPr>
          <a:xfrm>
            <a:off x="8067676" y="2364933"/>
            <a:ext cx="3943350" cy="1363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84505">
              <a:lnSpc>
                <a:spcPct val="107000"/>
              </a:lnSpc>
              <a:spcAft>
                <a:spcPts val="0"/>
              </a:spcAft>
            </a:pPr>
            <a:r>
              <a:rPr lang="en-CA" sz="2400" b="1" dirty="0">
                <a:solidFill>
                  <a:srgbClr val="FF0000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92% </a:t>
            </a:r>
            <a:r>
              <a:rPr lang="en-CA" dirty="0">
                <a:solidFill>
                  <a:srgbClr val="212121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Operating and Special Purpose Grants come from </a:t>
            </a:r>
            <a:r>
              <a:rPr lang="en-CA" dirty="0">
                <a:solidFill>
                  <a:srgbClr val="FF0000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Ministry of Education and Childcare </a:t>
            </a:r>
            <a:r>
              <a:rPr lang="en-CA" dirty="0">
                <a:solidFill>
                  <a:srgbClr val="212121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sources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2A959C-3AF6-4AED-9102-77B47A8AD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47" y="1980193"/>
            <a:ext cx="7203982" cy="41455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3232F6-B35E-4464-A918-8480F2BF23B4}"/>
              </a:ext>
            </a:extLst>
          </p:cNvPr>
          <p:cNvSpPr txBox="1"/>
          <p:nvPr/>
        </p:nvSpPr>
        <p:spPr>
          <a:xfrm>
            <a:off x="9201150" y="6018868"/>
            <a:ext cx="27336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From 2023/24 Audited Financial Statements</a:t>
            </a:r>
          </a:p>
        </p:txBody>
      </p:sp>
    </p:spTree>
    <p:extLst>
      <p:ext uri="{BB962C8B-B14F-4D97-AF65-F5344CB8AC3E}">
        <p14:creationId xmlns:p14="http://schemas.microsoft.com/office/powerpoint/2010/main" val="3549394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6657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Where the funds are spent:</a:t>
            </a:r>
            <a:r>
              <a:rPr lang="en-US" sz="2400" dirty="0"/>
              <a:t>	</a:t>
            </a:r>
            <a:endParaRPr lang="en-CA" sz="2400" dirty="0"/>
          </a:p>
        </p:txBody>
      </p:sp>
      <p:sp>
        <p:nvSpPr>
          <p:cNvPr id="5" name="Rectangle 4"/>
          <p:cNvSpPr/>
          <p:nvPr/>
        </p:nvSpPr>
        <p:spPr>
          <a:xfrm>
            <a:off x="900027" y="5179123"/>
            <a:ext cx="4854818" cy="1265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84505">
              <a:lnSpc>
                <a:spcPct val="107000"/>
              </a:lnSpc>
              <a:spcAft>
                <a:spcPts val="0"/>
              </a:spcAft>
            </a:pPr>
            <a:r>
              <a:rPr lang="en-CA" sz="2400" b="1" dirty="0">
                <a:solidFill>
                  <a:srgbClr val="FF0000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82% </a:t>
            </a:r>
            <a:r>
              <a:rPr lang="en-CA" sz="1600" dirty="0">
                <a:solidFill>
                  <a:srgbClr val="212121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spent on </a:t>
            </a:r>
            <a:r>
              <a:rPr lang="en-CA" sz="1600" dirty="0">
                <a:solidFill>
                  <a:srgbClr val="FF0000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instructional programs </a:t>
            </a:r>
            <a:r>
              <a:rPr lang="en-CA" sz="1600" dirty="0">
                <a:solidFill>
                  <a:srgbClr val="212121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such as regular instruction, counselling, library services, inclusive education, indigenous education, special purpose etc.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149736-F6C0-4796-9498-57DF246AC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08" y="1894114"/>
            <a:ext cx="5324638" cy="32850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6DBC16-593C-4A03-AC12-0D9CE34748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143" y="1894114"/>
            <a:ext cx="5999205" cy="3200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7ABA11-3349-4CF1-BAB6-4924A94964E9}"/>
              </a:ext>
            </a:extLst>
          </p:cNvPr>
          <p:cNvSpPr txBox="1"/>
          <p:nvPr/>
        </p:nvSpPr>
        <p:spPr>
          <a:xfrm>
            <a:off x="6251888" y="5179123"/>
            <a:ext cx="50400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89%</a:t>
            </a: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spent on staffing costs (</a:t>
            </a:r>
            <a:r>
              <a:rPr lang="en-US" sz="1600" dirty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wages and benefits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with remaining </a:t>
            </a:r>
            <a:r>
              <a:rPr lang="en-U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11%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spent on supplies and services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BE398F-2478-40E7-A145-69F9724D450B}"/>
              </a:ext>
            </a:extLst>
          </p:cNvPr>
          <p:cNvSpPr txBox="1"/>
          <p:nvPr/>
        </p:nvSpPr>
        <p:spPr>
          <a:xfrm>
            <a:off x="9266451" y="5944717"/>
            <a:ext cx="27152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From 2023/24 Audited Financial Statements</a:t>
            </a:r>
          </a:p>
        </p:txBody>
      </p:sp>
    </p:spTree>
    <p:extLst>
      <p:ext uri="{BB962C8B-B14F-4D97-AF65-F5344CB8AC3E}">
        <p14:creationId xmlns:p14="http://schemas.microsoft.com/office/powerpoint/2010/main" val="2421691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6657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Staffing by Employee Group:</a:t>
            </a:r>
            <a:r>
              <a:rPr lang="en-US" sz="2400" dirty="0"/>
              <a:t>	</a:t>
            </a:r>
            <a:endParaRPr lang="en-CA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5A0552-300F-4100-9A73-E9D0E80EE305}"/>
              </a:ext>
            </a:extLst>
          </p:cNvPr>
          <p:cNvSpPr txBox="1"/>
          <p:nvPr/>
        </p:nvSpPr>
        <p:spPr>
          <a:xfrm>
            <a:off x="7587344" y="687609"/>
            <a:ext cx="44899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Staffing has generally followed the student enrolments trend with some exceptions due to priorities and new funding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A23ED6-B591-4642-B532-CD2646856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97" y="2130439"/>
            <a:ext cx="7277013" cy="34753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EA25DB-A0D7-4D4F-9368-241683055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2103" y="2100262"/>
            <a:ext cx="3590926" cy="388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60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6657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Staffing by Employee Group:</a:t>
            </a:r>
            <a:r>
              <a:rPr lang="en-US" sz="2400" dirty="0"/>
              <a:t>	</a:t>
            </a:r>
            <a:endParaRPr lang="en-CA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5A0552-300F-4100-9A73-E9D0E80EE305}"/>
              </a:ext>
            </a:extLst>
          </p:cNvPr>
          <p:cNvSpPr txBox="1"/>
          <p:nvPr/>
        </p:nvSpPr>
        <p:spPr>
          <a:xfrm>
            <a:off x="7974859" y="406228"/>
            <a:ext cx="3971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Staffing has generally followed the student enrolments trend with some exceptions due to priorities and new funding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BD0DED-6B74-40E1-B57C-41F191856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4859" y="2052037"/>
            <a:ext cx="3598188" cy="37882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14CE307-AC5C-4021-8BE7-AE8CB72CF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985" y="2052037"/>
            <a:ext cx="6886448" cy="378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848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4400" dirty="0">
                <a:solidFill>
                  <a:schemeClr val="accent2"/>
                </a:solidFill>
                <a:latin typeface="+mn-lt"/>
              </a:rPr>
              <a:t>2025/26 Annual Budget</a:t>
            </a: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r>
              <a:rPr lang="en-CA" sz="4000" dirty="0">
                <a:solidFill>
                  <a:schemeClr val="accent2"/>
                </a:solidFill>
                <a:latin typeface="+mn-lt"/>
              </a:rPr>
              <a:t>Planning Considerations:</a:t>
            </a:r>
          </a:p>
        </p:txBody>
      </p:sp>
    </p:spTree>
    <p:extLst>
      <p:ext uri="{BB962C8B-B14F-4D97-AF65-F5344CB8AC3E}">
        <p14:creationId xmlns:p14="http://schemas.microsoft.com/office/powerpoint/2010/main" val="1956515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1777" y="854808"/>
            <a:ext cx="4392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25/26 Planning – Cost pressures</a:t>
            </a:r>
            <a:r>
              <a:rPr lang="en-US" sz="2400" dirty="0"/>
              <a:t>		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F465A2-79F6-4CFE-A930-2F550D14965E}"/>
              </a:ext>
            </a:extLst>
          </p:cNvPr>
          <p:cNvSpPr txBox="1"/>
          <p:nvPr/>
        </p:nvSpPr>
        <p:spPr>
          <a:xfrm>
            <a:off x="7823871" y="825083"/>
            <a:ext cx="36435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Replacement costs continue to increase since the Pandemic; Cold, Flu, RSV &amp; COVID continue to impact staff wellness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A1FDF2-6383-451D-A2E2-E19282CEA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255" y="1806039"/>
            <a:ext cx="8598665" cy="44100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970761-625E-4DC7-978B-EF7BEDB02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5649" y="2073433"/>
            <a:ext cx="2223291" cy="312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904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1777" y="854808"/>
            <a:ext cx="4392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25/26 Planning – Cost pressures</a:t>
            </a:r>
            <a:r>
              <a:rPr lang="en-US" sz="2400" dirty="0"/>
              <a:t>		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F465A2-79F6-4CFE-A930-2F550D14965E}"/>
              </a:ext>
            </a:extLst>
          </p:cNvPr>
          <p:cNvSpPr txBox="1"/>
          <p:nvPr/>
        </p:nvSpPr>
        <p:spPr>
          <a:xfrm>
            <a:off x="6807808" y="1571558"/>
            <a:ext cx="2967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Sick bank usage continues to increase but at slower rate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7C6D63-C4B2-405A-9006-7342AEB1F4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304" y="1863946"/>
            <a:ext cx="5405206" cy="32196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F368DC-2C38-4B10-B7A1-008E59FFE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492" y="2691260"/>
            <a:ext cx="5736891" cy="321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370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4000" dirty="0">
                <a:solidFill>
                  <a:schemeClr val="accent2"/>
                </a:solidFill>
                <a:latin typeface="+mn-lt"/>
              </a:rPr>
              <a:t>The Budget Process:</a:t>
            </a:r>
          </a:p>
        </p:txBody>
      </p:sp>
    </p:spTree>
    <p:extLst>
      <p:ext uri="{BB962C8B-B14F-4D97-AF65-F5344CB8AC3E}">
        <p14:creationId xmlns:p14="http://schemas.microsoft.com/office/powerpoint/2010/main" val="2454786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1777" y="854808"/>
            <a:ext cx="4392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25/26 Planning – Cost pressures</a:t>
            </a:r>
            <a:r>
              <a:rPr lang="en-US" sz="2400" dirty="0"/>
              <a:t>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2E82C5-96AD-44C0-AED8-A164FF2E9B1B}"/>
              </a:ext>
            </a:extLst>
          </p:cNvPr>
          <p:cNvSpPr txBox="1"/>
          <p:nvPr/>
        </p:nvSpPr>
        <p:spPr>
          <a:xfrm>
            <a:off x="6913348" y="960297"/>
            <a:ext cx="454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Benefits costs are now pressuring budgets</a:t>
            </a:r>
          </a:p>
          <a:p>
            <a:r>
              <a:rPr lang="en-US" sz="1400" dirty="0"/>
              <a:t>- Some cost drivers are within our influence (WCB) but most are not (bargained increases in coverage)…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74741B-ED88-4C6A-A239-069081E1D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777" y="1905805"/>
            <a:ext cx="7182504" cy="42540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5F61E0-F38D-4A34-807B-80A536215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4073" y="2257988"/>
            <a:ext cx="2178778" cy="3065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674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4691" y="692976"/>
            <a:ext cx="6447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25/26 Planning – Understanding Projections</a:t>
            </a:r>
            <a:endParaRPr lang="en-US" sz="2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E0609C3-8B44-41F1-BCD4-496C71404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886" y="1235557"/>
            <a:ext cx="5660571" cy="340989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8376577-1909-4C3A-8D65-EB8BD2856E0C}"/>
              </a:ext>
            </a:extLst>
          </p:cNvPr>
          <p:cNvSpPr txBox="1"/>
          <p:nvPr/>
        </p:nvSpPr>
        <p:spPr>
          <a:xfrm>
            <a:off x="7151915" y="1338943"/>
            <a:ext cx="41066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Projected student enrolment is based on: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the difference between the graduating 12’s and incoming K </a:t>
            </a:r>
            <a:r>
              <a:rPr lang="en-US" sz="2000" b="1" dirty="0"/>
              <a:t>(12-K)       </a:t>
            </a:r>
            <a:r>
              <a:rPr lang="en-US" sz="2000" dirty="0"/>
              <a:t>and</a:t>
            </a:r>
            <a:r>
              <a:rPr lang="en-US" sz="2000" b="1" dirty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/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any students moving into or out of the district (</a:t>
            </a:r>
            <a:r>
              <a:rPr lang="en-US" sz="2000" b="1" dirty="0"/>
              <a:t>net of migration</a:t>
            </a:r>
            <a:r>
              <a:rPr lang="en-US" sz="2000"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0BD595-CDA8-46AD-8063-046D7147B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87" y="4726749"/>
            <a:ext cx="8526916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973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1777" y="854808"/>
            <a:ext cx="43927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25/26 Planning – Enrolment</a:t>
            </a:r>
            <a:r>
              <a:rPr lang="en-US" sz="2400" dirty="0"/>
              <a:t>	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BEF6F1-54FB-4549-A156-D25F2E121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0" y="1468434"/>
            <a:ext cx="7050253" cy="413375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A1B2B13-2D37-42EF-8534-D44B1F139315}"/>
              </a:ext>
            </a:extLst>
          </p:cNvPr>
          <p:cNvSpPr txBox="1"/>
          <p:nvPr/>
        </p:nvSpPr>
        <p:spPr>
          <a:xfrm>
            <a:off x="8643258" y="5497033"/>
            <a:ext cx="3396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Full Year included September, February and May student counts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D5A566-9764-4221-8538-E7378BC91AC9}"/>
              </a:ext>
            </a:extLst>
          </p:cNvPr>
          <p:cNvSpPr txBox="1"/>
          <p:nvPr/>
        </p:nvSpPr>
        <p:spPr>
          <a:xfrm>
            <a:off x="880027" y="5620298"/>
            <a:ext cx="6761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Projected enrolment is still to be determined but is anticipated to be down for next school year – conservative estimate (60.0 FTE)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AA22C4-DAEB-4A9A-9DCA-1A5D5B110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3257" y="1316472"/>
            <a:ext cx="2079171" cy="387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137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2900" y="977900"/>
            <a:ext cx="4392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25/26 Budget Planning - Recap</a:t>
            </a:r>
            <a:r>
              <a:rPr lang="en-US" sz="2400" dirty="0"/>
              <a:t>	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3376" y="1905506"/>
            <a:ext cx="96846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sz="2400" dirty="0"/>
              <a:t>Enrolment projections and staffing needs will be based on a </a:t>
            </a:r>
            <a:r>
              <a:rPr lang="en-CA" sz="2400" u="sng" dirty="0"/>
              <a:t>decline</a:t>
            </a:r>
            <a:r>
              <a:rPr lang="en-CA" sz="2400" dirty="0"/>
              <a:t> in enrolment</a:t>
            </a:r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CA" sz="2400" dirty="0"/>
          </a:p>
          <a:p>
            <a:pPr marL="342900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CA" sz="2400" dirty="0"/>
              <a:t>Other needs to consider 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400" dirty="0"/>
              <a:t>Cost pressures - replacement and benefit costs, supply budgets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400" dirty="0"/>
              <a:t>Re-establish Local Capital initiatives - IT infrastructure and White fleet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en-CA" sz="2400" dirty="0"/>
              <a:t>Closing of buildings - LT savings, but has ST revenue loss </a:t>
            </a:r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en-CA" sz="2400" dirty="0"/>
          </a:p>
          <a:p>
            <a:pPr marL="800100" lvl="1" indent="-342900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en-CA" sz="2400" dirty="0"/>
          </a:p>
          <a:p>
            <a:pPr lvl="1">
              <a:buClr>
                <a:schemeClr val="accent2">
                  <a:lumMod val="60000"/>
                  <a:lumOff val="40000"/>
                </a:schemeClr>
              </a:buClr>
            </a:pPr>
            <a:r>
              <a:rPr lang="en-CA" sz="2400" i="1" dirty="0"/>
              <a:t>Budget survey for Public feedback will go live next week</a:t>
            </a:r>
          </a:p>
        </p:txBody>
      </p:sp>
    </p:spTree>
    <p:extLst>
      <p:ext uri="{BB962C8B-B14F-4D97-AF65-F5344CB8AC3E}">
        <p14:creationId xmlns:p14="http://schemas.microsoft.com/office/powerpoint/2010/main" val="1928148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075" y="609600"/>
            <a:ext cx="7651532" cy="1334814"/>
          </a:xfrm>
        </p:spPr>
        <p:txBody>
          <a:bodyPr/>
          <a:lstStyle/>
          <a:p>
            <a:r>
              <a:rPr lang="en-CA" dirty="0">
                <a:solidFill>
                  <a:schemeClr val="accent2"/>
                </a:solidFill>
              </a:rPr>
              <a:t>Next steps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3075" y="1905916"/>
            <a:ext cx="9181082" cy="4073644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CA" sz="2000" dirty="0"/>
              <a:t>February - Conversations with Board/Partner/Public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CA" sz="5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CA" sz="2000" dirty="0"/>
              <a:t>March 14 - Ministry Funding Announcement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CA" sz="5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CA" sz="2000" dirty="0"/>
              <a:t>April/May - Budget meetings with Partner Representatives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CA" sz="5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CA" sz="2000" dirty="0"/>
              <a:t>May 20 - Special Public Board meeting on Budget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CA" sz="2000" dirty="0"/>
              <a:t>May 27 - Regular Board meeting motion to approve 25/26 Annual Budget</a:t>
            </a:r>
          </a:p>
          <a:p>
            <a:endParaRPr lang="en-CA" sz="5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CA" sz="2000" dirty="0"/>
              <a:t>By June 30 - Annual Budget must be approved and submitted to Ministry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B56AC-C054-471E-A3B2-53EC3BB6F6F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997" y="4780767"/>
            <a:ext cx="1073856" cy="106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07246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4000" dirty="0">
                <a:solidFill>
                  <a:schemeClr val="accent2"/>
                </a:solidFill>
                <a:latin typeface="+mn-lt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6852653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8154" y="857494"/>
            <a:ext cx="3259942" cy="654783"/>
          </a:xfrm>
        </p:spPr>
        <p:txBody>
          <a:bodyPr>
            <a:normAutofit/>
          </a:bodyPr>
          <a:lstStyle/>
          <a:p>
            <a:r>
              <a:rPr lang="en-CA" sz="2400" b="1" dirty="0">
                <a:latin typeface="+mn-lt"/>
              </a:rPr>
              <a:t>25/26 Survey Questions: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717" y="2215702"/>
            <a:ext cx="4250312" cy="2086440"/>
          </a:xfrm>
        </p:spPr>
        <p:txBody>
          <a:bodyPr>
            <a:normAutofit lnSpcReduction="10000"/>
          </a:bodyPr>
          <a:lstStyle/>
          <a:p>
            <a:r>
              <a:rPr lang="en-CA" sz="2000" dirty="0"/>
              <a:t>5 areas of inquiry</a:t>
            </a:r>
          </a:p>
          <a:p>
            <a:pPr lvl="1"/>
            <a:r>
              <a:rPr lang="en-CA" sz="2000" dirty="0"/>
              <a:t>Student Learning</a:t>
            </a:r>
          </a:p>
          <a:p>
            <a:pPr lvl="1"/>
            <a:r>
              <a:rPr lang="en-CA" sz="2000" dirty="0"/>
              <a:t>Learning Resources</a:t>
            </a:r>
          </a:p>
          <a:p>
            <a:pPr lvl="1"/>
            <a:r>
              <a:rPr lang="en-CA" sz="2000" dirty="0"/>
              <a:t>Facilities and Transportation</a:t>
            </a:r>
          </a:p>
          <a:p>
            <a:pPr lvl="1"/>
            <a:r>
              <a:rPr lang="en-CA" sz="2000" dirty="0"/>
              <a:t>Parent and Community Partnerships</a:t>
            </a:r>
          </a:p>
          <a:p>
            <a:pPr lvl="1"/>
            <a:r>
              <a:rPr lang="en-CA" sz="2000" dirty="0"/>
              <a:t>Truth and Reconciliation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7D5C43-90B8-4B0F-BD35-11D92A3BCC07}"/>
              </a:ext>
            </a:extLst>
          </p:cNvPr>
          <p:cNvSpPr txBox="1"/>
          <p:nvPr/>
        </p:nvSpPr>
        <p:spPr>
          <a:xfrm>
            <a:off x="840156" y="2414137"/>
            <a:ext cx="52558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000" dirty="0"/>
              <a:t>What do you feel is going well related to…</a:t>
            </a:r>
          </a:p>
          <a:p>
            <a:pPr algn="r"/>
            <a:endParaRPr lang="en-CA" sz="2000" dirty="0"/>
          </a:p>
          <a:p>
            <a:pPr algn="r"/>
            <a:r>
              <a:rPr lang="en-CA" sz="2000" dirty="0"/>
              <a:t>What concerns to consider related to…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5999FBBD-074A-4BB5-9A2C-D1073F3B7406}"/>
              </a:ext>
            </a:extLst>
          </p:cNvPr>
          <p:cNvSpPr/>
          <p:nvPr/>
        </p:nvSpPr>
        <p:spPr>
          <a:xfrm>
            <a:off x="6289502" y="2808514"/>
            <a:ext cx="449943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96B988-2B08-479C-9BB2-107FEE01B970}"/>
              </a:ext>
            </a:extLst>
          </p:cNvPr>
          <p:cNvSpPr txBox="1"/>
          <p:nvPr/>
        </p:nvSpPr>
        <p:spPr>
          <a:xfrm>
            <a:off x="1853481" y="4463715"/>
            <a:ext cx="827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Is there anything else you would like the Board to consider related to the budget?</a:t>
            </a:r>
          </a:p>
        </p:txBody>
      </p:sp>
    </p:spTree>
    <p:extLst>
      <p:ext uri="{BB962C8B-B14F-4D97-AF65-F5344CB8AC3E}">
        <p14:creationId xmlns:p14="http://schemas.microsoft.com/office/powerpoint/2010/main" val="24044228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7" y="627591"/>
            <a:ext cx="6968067" cy="752475"/>
          </a:xfrm>
        </p:spPr>
        <p:txBody>
          <a:bodyPr>
            <a:normAutofit/>
          </a:bodyPr>
          <a:lstStyle/>
          <a:p>
            <a:r>
              <a:rPr lang="en-CA" sz="3200" b="1" dirty="0">
                <a:latin typeface="+mn-lt"/>
              </a:rPr>
              <a:t>2025-26 Budget Planning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D19964-2586-4552-A566-F97BA8BB5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50509"/>
            <a:ext cx="10058400" cy="40233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/>
              <a:t>On our radar from ministry communications:</a:t>
            </a:r>
          </a:p>
          <a:p>
            <a:pPr marL="0" indent="0">
              <a:buNone/>
            </a:pPr>
            <a:r>
              <a:rPr lang="en-US" b="1" dirty="0"/>
              <a:t>Mandate letter for Hon. Lisa </a:t>
            </a:r>
            <a:r>
              <a:rPr lang="en-US" b="1" dirty="0" err="1"/>
              <a:t>Beare</a:t>
            </a:r>
            <a:r>
              <a:rPr lang="en-US" b="1" dirty="0"/>
              <a:t>, Minister, MECC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Review all existing MECC programs and initiatives to ensure programs remain relevant are efficient and improve the experience of those who access child care and education services in BC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Expansion of EAs and Counseling resources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Accelerate delivery of new and expanded schools, improve access to affordable child care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Work to increase Indigenous Grad rates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Messaging from Kaye Krishna DM, MECC,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 sharing her thoughts on a possible challenging year ahead, asking Districts to “…operate with good judgement and be thoughtful and prudent in your Budget discussions and decisions…”</a:t>
            </a:r>
          </a:p>
        </p:txBody>
      </p:sp>
    </p:spTree>
    <p:extLst>
      <p:ext uri="{BB962C8B-B14F-4D97-AF65-F5344CB8AC3E}">
        <p14:creationId xmlns:p14="http://schemas.microsoft.com/office/powerpoint/2010/main" val="106191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0245" y="550745"/>
            <a:ext cx="4919134" cy="977370"/>
          </a:xfrm>
        </p:spPr>
        <p:txBody>
          <a:bodyPr>
            <a:normAutofit/>
          </a:bodyPr>
          <a:lstStyle/>
          <a:p>
            <a:r>
              <a:rPr lang="en-CA" sz="4400" dirty="0"/>
              <a:t>Annual Budget 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733" y="1923501"/>
            <a:ext cx="37676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October - December</a:t>
            </a: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rgbClr val="FF0000"/>
                </a:solidFill>
              </a:rPr>
              <a:t>Staffing adjustments</a:t>
            </a: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rgbClr val="FF0000"/>
                </a:solidFill>
              </a:rPr>
              <a:t>Grant Recalculations</a:t>
            </a:r>
          </a:p>
          <a:p>
            <a:pPr marL="285750" indent="-285750">
              <a:buFontTx/>
              <a:buChar char="-"/>
            </a:pPr>
            <a:endParaRPr lang="en-CA" dirty="0">
              <a:solidFill>
                <a:srgbClr val="FF0000"/>
              </a:solidFill>
            </a:endParaRPr>
          </a:p>
          <a:p>
            <a:r>
              <a:rPr lang="en-CA" dirty="0">
                <a:solidFill>
                  <a:srgbClr val="FF0000"/>
                </a:solidFill>
              </a:rPr>
              <a:t>Amended Annual Budget adoption</a:t>
            </a:r>
          </a:p>
          <a:p>
            <a:r>
              <a:rPr lang="en-CA" dirty="0">
                <a:solidFill>
                  <a:srgbClr val="FF0000"/>
                </a:solidFill>
              </a:rPr>
              <a:t> (by Feb 28)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1270" y="1785002"/>
            <a:ext cx="381110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0070C0"/>
                </a:solidFill>
              </a:rPr>
              <a:t>January - March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0070C0"/>
                </a:solidFill>
              </a:rPr>
              <a:t>Information gathering/Survey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0070C0"/>
                </a:solidFill>
              </a:rPr>
              <a:t>Enrolment/staffing projections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0070C0"/>
                </a:solidFill>
              </a:rPr>
              <a:t>Inclusion of Multi year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0070C0"/>
                </a:solidFill>
              </a:rPr>
              <a:t>Partner/public info sessions</a:t>
            </a:r>
          </a:p>
          <a:p>
            <a:endParaRPr lang="en-CA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rgbClr val="0070C0"/>
                </a:solidFill>
              </a:rPr>
              <a:t>Grant announcement (mid March</a:t>
            </a:r>
            <a:r>
              <a:rPr lang="en-CA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232" y="4406435"/>
            <a:ext cx="38946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chemeClr val="accent2"/>
                </a:solidFill>
              </a:rPr>
              <a:t>July – September</a:t>
            </a: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chemeClr val="accent2"/>
                </a:solidFill>
              </a:rPr>
              <a:t>New School Year</a:t>
            </a: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chemeClr val="accent2"/>
                </a:solidFill>
              </a:rPr>
              <a:t>School start up</a:t>
            </a: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chemeClr val="accent2"/>
                </a:solidFill>
              </a:rPr>
              <a:t>Section/Classroom adjustments</a:t>
            </a:r>
          </a:p>
          <a:p>
            <a:endParaRPr lang="en-C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11270" y="4406435"/>
            <a:ext cx="36594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B3B311"/>
                </a:solidFill>
              </a:rPr>
              <a:t>April – June</a:t>
            </a: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rgbClr val="B3B311"/>
                </a:solidFill>
              </a:rPr>
              <a:t>Follow up with Partners/Public</a:t>
            </a:r>
          </a:p>
          <a:p>
            <a:pPr marL="285750" indent="-285750">
              <a:buFontTx/>
              <a:buChar char="-"/>
            </a:pPr>
            <a:r>
              <a:rPr lang="en-CA" dirty="0">
                <a:solidFill>
                  <a:srgbClr val="B3B311"/>
                </a:solidFill>
              </a:rPr>
              <a:t>Board/Management Discussions</a:t>
            </a:r>
          </a:p>
          <a:p>
            <a:pPr marL="285750" indent="-285750">
              <a:buFontTx/>
              <a:buChar char="-"/>
            </a:pPr>
            <a:endParaRPr lang="en-CA" dirty="0">
              <a:solidFill>
                <a:srgbClr val="B3B311"/>
              </a:solidFill>
            </a:endParaRPr>
          </a:p>
          <a:p>
            <a:r>
              <a:rPr lang="en-CA" dirty="0">
                <a:solidFill>
                  <a:srgbClr val="B3B311"/>
                </a:solidFill>
              </a:rPr>
              <a:t>Annual Budget adoption (by June 30)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957" y="1923501"/>
            <a:ext cx="3595710" cy="359571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05399" y="3385439"/>
            <a:ext cx="1481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>
                <a:latin typeface="High Tower Text" panose="02040502050506030303" pitchFamily="18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571448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7" y="627591"/>
            <a:ext cx="6968067" cy="752475"/>
          </a:xfrm>
        </p:spPr>
        <p:txBody>
          <a:bodyPr>
            <a:normAutofit/>
          </a:bodyPr>
          <a:lstStyle/>
          <a:p>
            <a:r>
              <a:rPr lang="en-CA" sz="3200" b="1" dirty="0">
                <a:latin typeface="+mn-lt"/>
              </a:rPr>
              <a:t>Budget Planning</a:t>
            </a:r>
            <a:endParaRPr lang="en-CA" sz="3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914028F-4416-45C5-8878-91AB93FA2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360513"/>
              </p:ext>
            </p:extLst>
          </p:nvPr>
        </p:nvGraphicFramePr>
        <p:xfrm>
          <a:off x="1205636" y="1841974"/>
          <a:ext cx="978072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7089">
                  <a:extLst>
                    <a:ext uri="{9D8B030D-6E8A-4147-A177-3AD203B41FA5}">
                      <a16:colId xmlns:a16="http://schemas.microsoft.com/office/drawing/2014/main" val="2716477633"/>
                    </a:ext>
                  </a:extLst>
                </a:gridCol>
                <a:gridCol w="4993639">
                  <a:extLst>
                    <a:ext uri="{9D8B030D-6E8A-4147-A177-3AD203B41FA5}">
                      <a16:colId xmlns:a16="http://schemas.microsoft.com/office/drawing/2014/main" val="127646899"/>
                    </a:ext>
                  </a:extLst>
                </a:gridCol>
              </a:tblGrid>
              <a:tr h="311993">
                <a:tc>
                  <a:txBody>
                    <a:bodyPr/>
                    <a:lstStyle/>
                    <a:p>
                      <a:r>
                        <a:rPr lang="en-US" dirty="0"/>
                        <a:t>What makes a better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we  get there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68269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r>
                        <a:rPr lang="en-US" dirty="0"/>
                        <a:t>Alignment with strategic plan and priorities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 Multi Year Financial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056210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r>
                        <a:rPr lang="en-US" dirty="0"/>
                        <a:t>Transparency, openness and accessibility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Hold Public meetings, publish documents and 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327412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r>
                        <a:rPr lang="en-US" dirty="0"/>
                        <a:t>Participative, inclusive and realistic debate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Engage with all Partners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092996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Comprehensive budget accounting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Alignment with Financial statement formats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043100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Performance evaluation and value for money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Ongoing review of programs and priorities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5570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Financial risks and sustainability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Understand what we know and what we don’t know (Enterprise Risk Management)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761271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Quality, integrity and independent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Hire independent auditors for financial statements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73617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en-US" dirty="0"/>
                        <a:t>Capital budgeting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Capital planning to understand needs, costs and funding mechanisms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485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4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7" y="627591"/>
            <a:ext cx="6968067" cy="752475"/>
          </a:xfrm>
        </p:spPr>
        <p:txBody>
          <a:bodyPr>
            <a:normAutofit/>
          </a:bodyPr>
          <a:lstStyle/>
          <a:p>
            <a:r>
              <a:rPr lang="en-CA" sz="3200" b="1" dirty="0">
                <a:latin typeface="+mn-lt"/>
              </a:rPr>
              <a:t>2024-25 Amended Budget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D19964-2586-4552-A566-F97BA8BB5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0756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September budget response due to enrolment and grant reduction</a:t>
            </a:r>
          </a:p>
          <a:p>
            <a:pPr marL="0" indent="0">
              <a:buNone/>
            </a:pPr>
            <a:r>
              <a:rPr lang="en-US" sz="2400" dirty="0"/>
              <a:t>As the school year had begun and with limited options, our position was to minimize the disruption to classrooms and current programs.</a:t>
            </a:r>
          </a:p>
          <a:p>
            <a:pPr marL="0" indent="0">
              <a:buNone/>
            </a:pPr>
            <a:r>
              <a:rPr lang="en-US" sz="2400" dirty="0"/>
              <a:t>Response was to impact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Supply budgets first 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Staffing second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23816C-72B0-4A8B-A66C-0412A117C706}"/>
              </a:ext>
            </a:extLst>
          </p:cNvPr>
          <p:cNvSpPr txBox="1"/>
          <p:nvPr/>
        </p:nvSpPr>
        <p:spPr>
          <a:xfrm>
            <a:off x="7557809" y="5289341"/>
            <a:ext cx="3567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With that in mind…</a:t>
            </a:r>
          </a:p>
        </p:txBody>
      </p:sp>
    </p:spTree>
    <p:extLst>
      <p:ext uri="{BB962C8B-B14F-4D97-AF65-F5344CB8AC3E}">
        <p14:creationId xmlns:p14="http://schemas.microsoft.com/office/powerpoint/2010/main" val="320306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7" y="627591"/>
            <a:ext cx="6968067" cy="752475"/>
          </a:xfrm>
        </p:spPr>
        <p:txBody>
          <a:bodyPr>
            <a:normAutofit/>
          </a:bodyPr>
          <a:lstStyle/>
          <a:p>
            <a:r>
              <a:rPr lang="en-CA" sz="3200" b="1" dirty="0">
                <a:latin typeface="+mn-lt"/>
              </a:rPr>
              <a:t>2024-25 Amended Budget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D19964-2586-4552-A566-F97BA8BB5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0756"/>
            <a:ext cx="5029200" cy="493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September budget response: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F564E9D-EE50-4254-9201-D95D96F6F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33207"/>
              </p:ext>
            </p:extLst>
          </p:nvPr>
        </p:nvGraphicFramePr>
        <p:xfrm>
          <a:off x="1066800" y="2335143"/>
          <a:ext cx="8856134" cy="3524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067">
                  <a:extLst>
                    <a:ext uri="{9D8B030D-6E8A-4147-A177-3AD203B41FA5}">
                      <a16:colId xmlns:a16="http://schemas.microsoft.com/office/drawing/2014/main" val="3695251114"/>
                    </a:ext>
                  </a:extLst>
                </a:gridCol>
                <a:gridCol w="4428067">
                  <a:extLst>
                    <a:ext uri="{9D8B030D-6E8A-4147-A177-3AD203B41FA5}">
                      <a16:colId xmlns:a16="http://schemas.microsoft.com/office/drawing/2014/main" val="319215326"/>
                    </a:ext>
                  </a:extLst>
                </a:gridCol>
              </a:tblGrid>
              <a:tr h="10126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Hard responses</a:t>
                      </a:r>
                    </a:p>
                    <a:p>
                      <a:pPr algn="ctr"/>
                      <a:r>
                        <a:rPr lang="en-US" dirty="0"/>
                        <a:t> (identified savings, to be implemented immediately)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Soft responses</a:t>
                      </a:r>
                    </a:p>
                    <a:p>
                      <a:pPr algn="ctr"/>
                      <a:r>
                        <a:rPr lang="en-US" dirty="0"/>
                        <a:t> (unknown savings, to be managed throughout the year)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034636"/>
                  </a:ext>
                </a:extLst>
              </a:tr>
              <a:tr h="410682">
                <a:tc>
                  <a:txBody>
                    <a:bodyPr/>
                    <a:lstStyle/>
                    <a:p>
                      <a:r>
                        <a:rPr lang="en-US" dirty="0"/>
                        <a:t>Internal capital funds were eliminated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Teacher/Support staff leaves would be monitored for replacement, i.e. medical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737096"/>
                  </a:ext>
                </a:extLst>
              </a:tr>
              <a:tr h="410682">
                <a:tc>
                  <a:txBody>
                    <a:bodyPr/>
                    <a:lstStyle/>
                    <a:p>
                      <a:r>
                        <a:rPr lang="en-US" dirty="0"/>
                        <a:t>Supply funds were scaled 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Short term sick leave replacement would be rationalized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0442892"/>
                  </a:ext>
                </a:extLst>
              </a:tr>
              <a:tr h="410682">
                <a:tc>
                  <a:txBody>
                    <a:bodyPr/>
                    <a:lstStyle/>
                    <a:p>
                      <a:r>
                        <a:rPr lang="en-US" dirty="0"/>
                        <a:t>EA hours were held 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Bus Routes reviewed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2728"/>
                  </a:ext>
                </a:extLst>
              </a:tr>
              <a:tr h="410682">
                <a:tc>
                  <a:txBody>
                    <a:bodyPr/>
                    <a:lstStyle/>
                    <a:p>
                      <a:r>
                        <a:rPr lang="en-US" dirty="0"/>
                        <a:t>Teachers were reassigned/reduced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Custodial workload reviewed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708397"/>
                  </a:ext>
                </a:extLst>
              </a:tr>
              <a:tr h="410682">
                <a:tc>
                  <a:txBody>
                    <a:bodyPr/>
                    <a:lstStyle/>
                    <a:p>
                      <a:r>
                        <a:rPr lang="en-US" dirty="0"/>
                        <a:t>SBO staffing adjustments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Monitoring of Utilities-HV controls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743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81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7" y="627591"/>
            <a:ext cx="6968067" cy="752475"/>
          </a:xfrm>
        </p:spPr>
        <p:txBody>
          <a:bodyPr>
            <a:normAutofit/>
          </a:bodyPr>
          <a:lstStyle/>
          <a:p>
            <a:r>
              <a:rPr lang="en-CA" sz="3200" b="1" dirty="0">
                <a:latin typeface="+mn-lt"/>
              </a:rPr>
              <a:t>2024-25 Amended Budget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D19964-2586-4552-A566-F97BA8BB5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0756"/>
            <a:ext cx="5029200" cy="493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Final Tallies for Amended budget balancing act: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1FBAC3-E726-439C-997D-21EC05936C9A}"/>
              </a:ext>
            </a:extLst>
          </p:cNvPr>
          <p:cNvSpPr txBox="1"/>
          <p:nvPr/>
        </p:nvSpPr>
        <p:spPr>
          <a:xfrm>
            <a:off x="1303866" y="5155867"/>
            <a:ext cx="7664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Only 1 layoff was required to address the revenue and expense pressures,</a:t>
            </a:r>
          </a:p>
          <a:p>
            <a:r>
              <a:rPr lang="en-US" dirty="0"/>
              <a:t> …..bulk of response came from District supported efforts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54E7337-9872-4667-8EFE-2F892A46E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456781"/>
              </p:ext>
            </p:extLst>
          </p:nvPr>
        </p:nvGraphicFramePr>
        <p:xfrm>
          <a:off x="1303866" y="2569609"/>
          <a:ext cx="863351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6755">
                  <a:extLst>
                    <a:ext uri="{9D8B030D-6E8A-4147-A177-3AD203B41FA5}">
                      <a16:colId xmlns:a16="http://schemas.microsoft.com/office/drawing/2014/main" val="3899176340"/>
                    </a:ext>
                  </a:extLst>
                </a:gridCol>
                <a:gridCol w="4316755">
                  <a:extLst>
                    <a:ext uri="{9D8B030D-6E8A-4147-A177-3AD203B41FA5}">
                      <a16:colId xmlns:a16="http://schemas.microsoft.com/office/drawing/2014/main" val="25858929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Revenue side: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Expense side: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738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Operating grant reduction – ($485,000)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Exempt medical leaves ($140,000)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379804"/>
                  </a:ext>
                </a:extLst>
              </a:tr>
              <a:tr h="547718">
                <a:tc>
                  <a:txBody>
                    <a:bodyPr/>
                    <a:lstStyle/>
                    <a:p>
                      <a:r>
                        <a:rPr lang="en-US" dirty="0"/>
                        <a:t>ISP revenues reduction – ($250,000)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Additional benefits burden not addressed with </a:t>
                      </a:r>
                      <a:r>
                        <a:rPr lang="en-US" dirty="0" err="1"/>
                        <a:t>labour</a:t>
                      </a:r>
                      <a:r>
                        <a:rPr lang="en-US" dirty="0"/>
                        <a:t> settlement funds ($45,000)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999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Investment revenues reduced – ($50,000)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Services for property disposition/</a:t>
                      </a:r>
                      <a:r>
                        <a:rPr lang="en-US" dirty="0" err="1"/>
                        <a:t>labour</a:t>
                      </a:r>
                      <a:r>
                        <a:rPr lang="en-US" dirty="0"/>
                        <a:t> relations ($75,000)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50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52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4400" dirty="0">
                <a:solidFill>
                  <a:schemeClr val="accent2"/>
                </a:solidFill>
                <a:latin typeface="+mn-lt"/>
              </a:rPr>
              <a:t>2025/26 Annual Budget</a:t>
            </a: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br>
              <a:rPr lang="en-CA" sz="4000" dirty="0">
                <a:solidFill>
                  <a:schemeClr val="accent2"/>
                </a:solidFill>
                <a:latin typeface="+mn-lt"/>
              </a:rPr>
            </a:br>
            <a:r>
              <a:rPr lang="en-CA" sz="4000" dirty="0">
                <a:solidFill>
                  <a:schemeClr val="accent2"/>
                </a:solidFill>
                <a:latin typeface="+mn-lt"/>
              </a:rPr>
              <a:t>Planning Considerations:</a:t>
            </a:r>
          </a:p>
        </p:txBody>
      </p:sp>
    </p:spTree>
    <p:extLst>
      <p:ext uri="{BB962C8B-B14F-4D97-AF65-F5344CB8AC3E}">
        <p14:creationId xmlns:p14="http://schemas.microsoft.com/office/powerpoint/2010/main" val="2267730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7" y="627591"/>
            <a:ext cx="6968067" cy="752475"/>
          </a:xfrm>
        </p:spPr>
        <p:txBody>
          <a:bodyPr>
            <a:normAutofit/>
          </a:bodyPr>
          <a:lstStyle/>
          <a:p>
            <a:r>
              <a:rPr lang="en-CA" sz="3200" b="1" dirty="0">
                <a:latin typeface="+mn-lt"/>
              </a:rPr>
              <a:t>2025-26 Budget Planning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D19964-2586-4552-A566-F97BA8BB5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1" y="1950509"/>
            <a:ext cx="966034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On our radar</a:t>
            </a:r>
          </a:p>
          <a:p>
            <a:pPr marL="0" indent="0">
              <a:buNone/>
            </a:pPr>
            <a:r>
              <a:rPr lang="en-US" b="1" dirty="0"/>
              <a:t>Multi Year Financial Planning continued priority of Ministry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Continue to </a:t>
            </a:r>
            <a:r>
              <a:rPr lang="en-US" sz="1600" u="sng" dirty="0"/>
              <a:t>align financial resources with our strategic plan</a:t>
            </a:r>
            <a:r>
              <a:rPr lang="en-US" sz="1600" dirty="0"/>
              <a:t>, with links back to educational outcomes, i.e. supporting of educational programs through the goals of, “to Learn, to Give, to Grow, to Belong”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Communicate </a:t>
            </a:r>
            <a:r>
              <a:rPr lang="en-US" sz="1600" u="sng" dirty="0"/>
              <a:t>longer term allocations </a:t>
            </a:r>
            <a:r>
              <a:rPr lang="en-US" sz="1600" dirty="0"/>
              <a:t>of our financial resources, to support future risks and future capital needs, i.e. recent facility decisions and focusing capital project requests to supported schools</a:t>
            </a:r>
          </a:p>
          <a:p>
            <a:pPr marL="0" indent="0">
              <a:buNone/>
            </a:pPr>
            <a:r>
              <a:rPr lang="en-US" b="1" dirty="0"/>
              <a:t>Childcare and Food initiatives continue to be a priority</a:t>
            </a:r>
          </a:p>
          <a:p>
            <a:pPr marL="0" indent="0">
              <a:buNone/>
            </a:pPr>
            <a:r>
              <a:rPr lang="en-US" b="1" dirty="0"/>
              <a:t>Provincial Budget and Economic trends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Bargaining begins and Funding priorities continue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7416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33A2DBA72E12468DE22FC3EC1B0E02" ma:contentTypeVersion="1" ma:contentTypeDescription="Create a new document." ma:contentTypeScope="" ma:versionID="5710c24996f608a9c125010e923af5e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e3872fd444aedd2183430bc38c323a5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DisplayFol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isplayFolder" ma:index="8" nillable="true" ma:displayName="Display Folder" ma:description="The Display Folder of the Indicator" ma:internalName="DisplayFolder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playFolder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E95A828-4866-4E72-A170-6E85DB9E408D}"/>
</file>

<file path=customXml/itemProps2.xml><?xml version="1.0" encoding="utf-8"?>
<ds:datastoreItem xmlns:ds="http://schemas.openxmlformats.org/officeDocument/2006/customXml" ds:itemID="{E47668A0-76E0-4403-9E1F-BC82B10AB33D}"/>
</file>

<file path=customXml/itemProps3.xml><?xml version="1.0" encoding="utf-8"?>
<ds:datastoreItem xmlns:ds="http://schemas.openxmlformats.org/officeDocument/2006/customXml" ds:itemID="{66A3C23F-165F-4253-97AF-B9501D7E919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7464</TotalTime>
  <Words>1303</Words>
  <Application>Microsoft Office PowerPoint</Application>
  <PresentationFormat>Widescreen</PresentationFormat>
  <Paragraphs>192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High Tower Text</vt:lpstr>
      <vt:lpstr>Open Sans</vt:lpstr>
      <vt:lpstr>Times New Roman</vt:lpstr>
      <vt:lpstr>Wingdings</vt:lpstr>
      <vt:lpstr>Retrospect</vt:lpstr>
      <vt:lpstr>PowerPoint Presentation</vt:lpstr>
      <vt:lpstr>The Budget Process:</vt:lpstr>
      <vt:lpstr>Annual Budget Cycle</vt:lpstr>
      <vt:lpstr>Budget Planning</vt:lpstr>
      <vt:lpstr>2024-25 Amended Budget</vt:lpstr>
      <vt:lpstr>2024-25 Amended Budget</vt:lpstr>
      <vt:lpstr>2024-25 Amended Budget</vt:lpstr>
      <vt:lpstr>2025/26 Annual Budget    Planning Considerations:</vt:lpstr>
      <vt:lpstr>2025-26 Budget Planning</vt:lpstr>
      <vt:lpstr>PowerPoint Presentation</vt:lpstr>
      <vt:lpstr>Financial, Enrolment and Staffing data:</vt:lpstr>
      <vt:lpstr>Grants and Enrolment: </vt:lpstr>
      <vt:lpstr>Where the revenues come from: </vt:lpstr>
      <vt:lpstr>Where the funds are spent: </vt:lpstr>
      <vt:lpstr>Staffing by Employee Group: </vt:lpstr>
      <vt:lpstr>Staffing by Employee Group: </vt:lpstr>
      <vt:lpstr>2025/26 Annual Budget    Planning Considerations: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  <vt:lpstr>Thank you!</vt:lpstr>
      <vt:lpstr>25/26 Survey Questions:</vt:lpstr>
      <vt:lpstr>2025-26 Budget Planning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2025-2026 Annual Budget Public</dc:title>
  <dc:creator>Ron Amos</dc:creator>
  <cp:lastModifiedBy>Ron Amos</cp:lastModifiedBy>
  <cp:revision>261</cp:revision>
  <cp:lastPrinted>2025-02-12T20:42:07Z</cp:lastPrinted>
  <dcterms:created xsi:type="dcterms:W3CDTF">2020-05-07T19:04:49Z</dcterms:created>
  <dcterms:modified xsi:type="dcterms:W3CDTF">2025-02-13T19:04:21Z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0x0101008633A2DBA72E12468DE22FC3EC1B0E02</vt:lpwstr>
  </property>
</Properties>
</file>